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D1623"/>
    <a:srgbClr val="3C96AA"/>
    <a:srgbClr val="5DAEC9"/>
    <a:srgbClr val="6AB7D6"/>
    <a:srgbClr val="479BB1"/>
    <a:srgbClr val="198796"/>
    <a:srgbClr val="67081D"/>
    <a:srgbClr val="7F1322"/>
    <a:srgbClr val="BC1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D575-6D98-4CDD-A498-0A696B15CF8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792-C135-475C-A2D3-90F648E1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37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D575-6D98-4CDD-A498-0A696B15CF8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792-C135-475C-A2D3-90F648E1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8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D575-6D98-4CDD-A498-0A696B15CF8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792-C135-475C-A2D3-90F648E1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03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D575-6D98-4CDD-A498-0A696B15CF8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792-C135-475C-A2D3-90F648E1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0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D575-6D98-4CDD-A498-0A696B15CF8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792-C135-475C-A2D3-90F648E1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89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D575-6D98-4CDD-A498-0A696B15CF8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792-C135-475C-A2D3-90F648E1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01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D575-6D98-4CDD-A498-0A696B15CF8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792-C135-475C-A2D3-90F648E1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6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D575-6D98-4CDD-A498-0A696B15CF8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792-C135-475C-A2D3-90F648E1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26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D575-6D98-4CDD-A498-0A696B15CF8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792-C135-475C-A2D3-90F648E1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74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D575-6D98-4CDD-A498-0A696B15CF8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792-C135-475C-A2D3-90F648E1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77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D575-6D98-4CDD-A498-0A696B15CF8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9792-C135-475C-A2D3-90F648E1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4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D575-6D98-4CDD-A498-0A696B15CF8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09792-C135-475C-A2D3-90F648E1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04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 descr="Image result for maroon rgb"/>
          <p:cNvSpPr>
            <a:spLocks noChangeAspect="1" noChangeArrowheads="1"/>
          </p:cNvSpPr>
          <p:nvPr/>
        </p:nvSpPr>
        <p:spPr bwMode="auto">
          <a:xfrm>
            <a:off x="63500" y="-13652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 rot="10800000">
            <a:off x="63500" y="457165"/>
            <a:ext cx="9638848" cy="744613"/>
          </a:xfrm>
          <a:prstGeom prst="rect">
            <a:avLst/>
          </a:prstGeom>
          <a:gradFill>
            <a:gsLst>
              <a:gs pos="78000">
                <a:srgbClr val="5DAEC9"/>
              </a:gs>
              <a:gs pos="2000">
                <a:srgbClr val="198796"/>
              </a:gs>
              <a:gs pos="100000">
                <a:srgbClr val="6AB7D6"/>
              </a:gs>
              <a:gs pos="53000">
                <a:srgbClr val="479BB1"/>
              </a:gs>
            </a:gsLst>
            <a:lin ang="10800000" scaled="1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98408" y="408376"/>
            <a:ext cx="940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Our Lady’s Catholic High School</a:t>
            </a:r>
          </a:p>
        </p:txBody>
      </p:sp>
      <p:pic>
        <p:nvPicPr>
          <p:cNvPr id="6" name="Picture 5" descr="C:\Users\mhe\AppData\Local\Microsoft\Windows\INetCache\Content.Word\bannerlogo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65" y="331773"/>
            <a:ext cx="855211" cy="98420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02301" y="6482408"/>
            <a:ext cx="9500049" cy="196484"/>
          </a:xfrm>
          <a:prstGeom prst="rect">
            <a:avLst/>
          </a:prstGeom>
          <a:gradFill flip="none" rotWithShape="1">
            <a:gsLst>
              <a:gs pos="23000">
                <a:srgbClr val="831322"/>
              </a:gs>
              <a:gs pos="53000">
                <a:srgbClr val="BC1F26"/>
              </a:gs>
              <a:gs pos="100000">
                <a:srgbClr val="67081D"/>
              </a:gs>
              <a:gs pos="0">
                <a:srgbClr val="67081D"/>
              </a:gs>
              <a:gs pos="85000">
                <a:srgbClr val="7F132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 rot="10800000">
            <a:off x="202301" y="6388451"/>
            <a:ext cx="9500048" cy="93957"/>
          </a:xfrm>
          <a:prstGeom prst="rect">
            <a:avLst/>
          </a:prstGeom>
          <a:gradFill>
            <a:gsLst>
              <a:gs pos="78000">
                <a:srgbClr val="5DAEC9"/>
              </a:gs>
              <a:gs pos="2000">
                <a:srgbClr val="198796"/>
              </a:gs>
              <a:gs pos="100000">
                <a:srgbClr val="6AB7D6"/>
              </a:gs>
              <a:gs pos="53000">
                <a:srgbClr val="479BB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160909" y="6042846"/>
            <a:ext cx="1994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8D1623"/>
                </a:solidFill>
              </a:rPr>
              <a:t>Our Lady’s Catholic High School</a:t>
            </a:r>
          </a:p>
        </p:txBody>
      </p:sp>
      <p:pic>
        <p:nvPicPr>
          <p:cNvPr id="13" name="Picture 12" descr="C:\Users\mhe\AppData\Local\Microsoft\Windows\INetCache\Content.Word\bannerlogo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20" y="6016427"/>
            <a:ext cx="256903" cy="2616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8DEB1F-FE4D-48BB-95B4-CC69665657E3}"/>
              </a:ext>
            </a:extLst>
          </p:cNvPr>
          <p:cNvSpPr txBox="1"/>
          <p:nvPr/>
        </p:nvSpPr>
        <p:spPr>
          <a:xfrm>
            <a:off x="1156515" y="3148783"/>
            <a:ext cx="7591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Admissions 2021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5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99"/>
    </mc:Choice>
    <mc:Fallback>
      <p:transition spd="slow" advTm="13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 descr="Image result for maroon rgb"/>
          <p:cNvSpPr>
            <a:spLocks noChangeAspect="1" noChangeArrowheads="1"/>
          </p:cNvSpPr>
          <p:nvPr/>
        </p:nvSpPr>
        <p:spPr bwMode="auto">
          <a:xfrm>
            <a:off x="63500" y="-13652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 rot="10800000">
            <a:off x="63500" y="457165"/>
            <a:ext cx="9638848" cy="744613"/>
          </a:xfrm>
          <a:prstGeom prst="rect">
            <a:avLst/>
          </a:prstGeom>
          <a:gradFill>
            <a:gsLst>
              <a:gs pos="78000">
                <a:srgbClr val="5DAEC9"/>
              </a:gs>
              <a:gs pos="2000">
                <a:srgbClr val="198796"/>
              </a:gs>
              <a:gs pos="100000">
                <a:srgbClr val="6AB7D6"/>
              </a:gs>
              <a:gs pos="53000">
                <a:srgbClr val="479BB1"/>
              </a:gs>
            </a:gsLst>
            <a:lin ang="10800000" scaled="1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98408" y="408376"/>
            <a:ext cx="940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Our Lady’s Catholic High School</a:t>
            </a:r>
          </a:p>
        </p:txBody>
      </p:sp>
      <p:pic>
        <p:nvPicPr>
          <p:cNvPr id="6" name="Picture 5" descr="C:\Users\mhe\AppData\Local\Microsoft\Windows\INetCache\Content.Word\bannerlogo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65" y="331773"/>
            <a:ext cx="855211" cy="98420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02301" y="6482408"/>
            <a:ext cx="9500049" cy="196484"/>
          </a:xfrm>
          <a:prstGeom prst="rect">
            <a:avLst/>
          </a:prstGeom>
          <a:gradFill flip="none" rotWithShape="1">
            <a:gsLst>
              <a:gs pos="23000">
                <a:srgbClr val="831322"/>
              </a:gs>
              <a:gs pos="53000">
                <a:srgbClr val="BC1F26"/>
              </a:gs>
              <a:gs pos="100000">
                <a:srgbClr val="67081D"/>
              </a:gs>
              <a:gs pos="0">
                <a:srgbClr val="67081D"/>
              </a:gs>
              <a:gs pos="85000">
                <a:srgbClr val="7F132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 rot="10800000">
            <a:off x="202301" y="6388451"/>
            <a:ext cx="9500048" cy="93957"/>
          </a:xfrm>
          <a:prstGeom prst="rect">
            <a:avLst/>
          </a:prstGeom>
          <a:gradFill>
            <a:gsLst>
              <a:gs pos="78000">
                <a:srgbClr val="5DAEC9"/>
              </a:gs>
              <a:gs pos="2000">
                <a:srgbClr val="198796"/>
              </a:gs>
              <a:gs pos="100000">
                <a:srgbClr val="6AB7D6"/>
              </a:gs>
              <a:gs pos="53000">
                <a:srgbClr val="479BB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160909" y="6042846"/>
            <a:ext cx="1994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8D1623"/>
                </a:solidFill>
              </a:rPr>
              <a:t>Our Lady’s Catholic High School</a:t>
            </a:r>
          </a:p>
        </p:txBody>
      </p:sp>
      <p:pic>
        <p:nvPicPr>
          <p:cNvPr id="13" name="Picture 12" descr="C:\Users\mhe\AppData\Local\Microsoft\Windows\INetCache\Content.Word\bannerlogo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20" y="6016427"/>
            <a:ext cx="256903" cy="2616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0A28A8-A20C-4A51-94AC-2CA69BD51FC3}"/>
              </a:ext>
            </a:extLst>
          </p:cNvPr>
          <p:cNvSpPr txBox="1"/>
          <p:nvPr/>
        </p:nvSpPr>
        <p:spPr>
          <a:xfrm>
            <a:off x="1929725" y="2743200"/>
            <a:ext cx="604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admissions process work?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7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718"/>
    </mc:Choice>
    <mc:Fallback>
      <p:transition spd="slow" advTm="54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 descr="Image result for maroon rgb"/>
          <p:cNvSpPr>
            <a:spLocks noChangeAspect="1" noChangeArrowheads="1"/>
          </p:cNvSpPr>
          <p:nvPr/>
        </p:nvSpPr>
        <p:spPr bwMode="auto">
          <a:xfrm>
            <a:off x="63500" y="-13652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 rot="10800000">
            <a:off x="63500" y="457165"/>
            <a:ext cx="9638848" cy="744613"/>
          </a:xfrm>
          <a:prstGeom prst="rect">
            <a:avLst/>
          </a:prstGeom>
          <a:gradFill>
            <a:gsLst>
              <a:gs pos="78000">
                <a:srgbClr val="5DAEC9"/>
              </a:gs>
              <a:gs pos="2000">
                <a:srgbClr val="198796"/>
              </a:gs>
              <a:gs pos="100000">
                <a:srgbClr val="6AB7D6"/>
              </a:gs>
              <a:gs pos="53000">
                <a:srgbClr val="479BB1"/>
              </a:gs>
            </a:gsLst>
            <a:lin ang="10800000" scaled="1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98408" y="408376"/>
            <a:ext cx="940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Our Lady’s Catholic High School</a:t>
            </a:r>
          </a:p>
        </p:txBody>
      </p:sp>
      <p:pic>
        <p:nvPicPr>
          <p:cNvPr id="6" name="Picture 5" descr="C:\Users\mhe\AppData\Local\Microsoft\Windows\INetCache\Content.Word\bannerlogo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65" y="331773"/>
            <a:ext cx="855211" cy="98420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02301" y="6482408"/>
            <a:ext cx="9500049" cy="196484"/>
          </a:xfrm>
          <a:prstGeom prst="rect">
            <a:avLst/>
          </a:prstGeom>
          <a:gradFill flip="none" rotWithShape="1">
            <a:gsLst>
              <a:gs pos="23000">
                <a:srgbClr val="831322"/>
              </a:gs>
              <a:gs pos="53000">
                <a:srgbClr val="BC1F26"/>
              </a:gs>
              <a:gs pos="100000">
                <a:srgbClr val="67081D"/>
              </a:gs>
              <a:gs pos="0">
                <a:srgbClr val="67081D"/>
              </a:gs>
              <a:gs pos="85000">
                <a:srgbClr val="7F132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 rot="10800000">
            <a:off x="202301" y="6388451"/>
            <a:ext cx="9500048" cy="93957"/>
          </a:xfrm>
          <a:prstGeom prst="rect">
            <a:avLst/>
          </a:prstGeom>
          <a:gradFill>
            <a:gsLst>
              <a:gs pos="78000">
                <a:srgbClr val="5DAEC9"/>
              </a:gs>
              <a:gs pos="2000">
                <a:srgbClr val="198796"/>
              </a:gs>
              <a:gs pos="100000">
                <a:srgbClr val="6AB7D6"/>
              </a:gs>
              <a:gs pos="53000">
                <a:srgbClr val="479BB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160909" y="6042846"/>
            <a:ext cx="1994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8D1623"/>
                </a:solidFill>
              </a:rPr>
              <a:t>Our Lady’s Catholic High School</a:t>
            </a:r>
          </a:p>
        </p:txBody>
      </p:sp>
      <p:pic>
        <p:nvPicPr>
          <p:cNvPr id="13" name="Picture 12" descr="C:\Users\mhe\AppData\Local\Microsoft\Windows\INetCache\Content.Word\bannerlogo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20" y="6016427"/>
            <a:ext cx="256903" cy="2616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7192F9-7FDE-48B6-8462-32DB6DA0A535}"/>
              </a:ext>
            </a:extLst>
          </p:cNvPr>
          <p:cNvSpPr txBox="1"/>
          <p:nvPr/>
        </p:nvSpPr>
        <p:spPr>
          <a:xfrm>
            <a:off x="622377" y="1392581"/>
            <a:ext cx="8966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Category will my child be in?</a:t>
            </a:r>
          </a:p>
          <a:p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are the 13 categories from our admission policy: 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Looked after children and previously looked after children.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Catholic children living in a nominated parish and attending an associated primary school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Catholic children living in a nominated parish and attending other Catholic primary schools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Catholic children attending an associated primary school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Catholic children living in a nominated parish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3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34"/>
    </mc:Choice>
    <mc:Fallback>
      <p:transition spd="slow" advTm="38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 descr="Image result for maroon rgb"/>
          <p:cNvSpPr>
            <a:spLocks noChangeAspect="1" noChangeArrowheads="1"/>
          </p:cNvSpPr>
          <p:nvPr/>
        </p:nvSpPr>
        <p:spPr bwMode="auto">
          <a:xfrm>
            <a:off x="63500" y="-13652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 rot="10800000">
            <a:off x="63500" y="457165"/>
            <a:ext cx="9638848" cy="744613"/>
          </a:xfrm>
          <a:prstGeom prst="rect">
            <a:avLst/>
          </a:prstGeom>
          <a:gradFill>
            <a:gsLst>
              <a:gs pos="78000">
                <a:srgbClr val="5DAEC9"/>
              </a:gs>
              <a:gs pos="2000">
                <a:srgbClr val="198796"/>
              </a:gs>
              <a:gs pos="100000">
                <a:srgbClr val="6AB7D6"/>
              </a:gs>
              <a:gs pos="53000">
                <a:srgbClr val="479BB1"/>
              </a:gs>
            </a:gsLst>
            <a:lin ang="10800000" scaled="1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98408" y="408376"/>
            <a:ext cx="940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Our Lady’s Catholic High School</a:t>
            </a:r>
          </a:p>
        </p:txBody>
      </p:sp>
      <p:pic>
        <p:nvPicPr>
          <p:cNvPr id="6" name="Picture 5" descr="C:\Users\mhe\AppData\Local\Microsoft\Windows\INetCache\Content.Word\bannerlogo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65" y="331773"/>
            <a:ext cx="855211" cy="98420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02301" y="6482408"/>
            <a:ext cx="9500049" cy="196484"/>
          </a:xfrm>
          <a:prstGeom prst="rect">
            <a:avLst/>
          </a:prstGeom>
          <a:gradFill flip="none" rotWithShape="1">
            <a:gsLst>
              <a:gs pos="23000">
                <a:srgbClr val="831322"/>
              </a:gs>
              <a:gs pos="53000">
                <a:srgbClr val="BC1F26"/>
              </a:gs>
              <a:gs pos="100000">
                <a:srgbClr val="67081D"/>
              </a:gs>
              <a:gs pos="0">
                <a:srgbClr val="67081D"/>
              </a:gs>
              <a:gs pos="85000">
                <a:srgbClr val="7F132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 rot="10800000">
            <a:off x="202301" y="6388451"/>
            <a:ext cx="9500048" cy="93957"/>
          </a:xfrm>
          <a:prstGeom prst="rect">
            <a:avLst/>
          </a:prstGeom>
          <a:gradFill>
            <a:gsLst>
              <a:gs pos="78000">
                <a:srgbClr val="5DAEC9"/>
              </a:gs>
              <a:gs pos="2000">
                <a:srgbClr val="198796"/>
              </a:gs>
              <a:gs pos="100000">
                <a:srgbClr val="6AB7D6"/>
              </a:gs>
              <a:gs pos="53000">
                <a:srgbClr val="479BB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160909" y="6042846"/>
            <a:ext cx="1994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8D1623"/>
                </a:solidFill>
              </a:rPr>
              <a:t>Our Lady’s Catholic High School</a:t>
            </a:r>
          </a:p>
        </p:txBody>
      </p:sp>
      <p:pic>
        <p:nvPicPr>
          <p:cNvPr id="13" name="Picture 12" descr="C:\Users\mhe\AppData\Local\Microsoft\Windows\INetCache\Content.Word\bannerlogo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20" y="6016427"/>
            <a:ext cx="256903" cy="2616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CBC53E-78C1-45E2-B653-CB02C7503865}"/>
              </a:ext>
            </a:extLst>
          </p:cNvPr>
          <p:cNvSpPr txBox="1"/>
          <p:nvPr/>
        </p:nvSpPr>
        <p:spPr>
          <a:xfrm>
            <a:off x="1193800" y="2362200"/>
            <a:ext cx="7832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Categories 2-5 our Feeder Primary Schools and Parishes are listed here: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Primaries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Holy Family, Our Lady and St Edwards, Sacred Heart, St Anthony’s, St Bernard’s, St Francis’, St Mary’s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Claughton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St Mary’s Lea Town, St Mary and Andrew’s, St Mary and Michael’s</a:t>
            </a:r>
          </a:p>
          <a:p>
            <a:pPr algn="just"/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Parishes</a:t>
            </a:r>
          </a:p>
          <a:p>
            <a:pPr algn="just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Hill Chapel –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Goosnargh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Holy Family –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Ingol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Our Lady and St Edward’s – Fulwood, St Andrew’s – Cottam, St Anthony’s – Fulwood, St Edmund Campion – Ashton, St Mary’s –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Fernyhalgh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 Mary’s – Lea Town, Saint Mary’s Newhouse – Barton, St Mary and Michael’s – Garstang, St Robert’s –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Catforth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St Thomas’ –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Claughton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9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15"/>
    </mc:Choice>
    <mc:Fallback>
      <p:transition spd="slow" advTm="17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 descr="Image result for maroon rgb"/>
          <p:cNvSpPr>
            <a:spLocks noChangeAspect="1" noChangeArrowheads="1"/>
          </p:cNvSpPr>
          <p:nvPr/>
        </p:nvSpPr>
        <p:spPr bwMode="auto">
          <a:xfrm>
            <a:off x="63500" y="-13652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 rot="10800000">
            <a:off x="63500" y="457165"/>
            <a:ext cx="9638848" cy="744613"/>
          </a:xfrm>
          <a:prstGeom prst="rect">
            <a:avLst/>
          </a:prstGeom>
          <a:gradFill>
            <a:gsLst>
              <a:gs pos="78000">
                <a:srgbClr val="5DAEC9"/>
              </a:gs>
              <a:gs pos="2000">
                <a:srgbClr val="198796"/>
              </a:gs>
              <a:gs pos="100000">
                <a:srgbClr val="6AB7D6"/>
              </a:gs>
              <a:gs pos="53000">
                <a:srgbClr val="479BB1"/>
              </a:gs>
            </a:gsLst>
            <a:lin ang="10800000" scaled="1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98408" y="408376"/>
            <a:ext cx="940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Our Lady’s Catholic High School</a:t>
            </a:r>
          </a:p>
        </p:txBody>
      </p:sp>
      <p:pic>
        <p:nvPicPr>
          <p:cNvPr id="6" name="Picture 5" descr="C:\Users\mhe\AppData\Local\Microsoft\Windows\INetCache\Content.Word\bannerlogo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65" y="331773"/>
            <a:ext cx="855211" cy="98420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02301" y="6482408"/>
            <a:ext cx="9500049" cy="196484"/>
          </a:xfrm>
          <a:prstGeom prst="rect">
            <a:avLst/>
          </a:prstGeom>
          <a:gradFill flip="none" rotWithShape="1">
            <a:gsLst>
              <a:gs pos="23000">
                <a:srgbClr val="831322"/>
              </a:gs>
              <a:gs pos="53000">
                <a:srgbClr val="BC1F26"/>
              </a:gs>
              <a:gs pos="100000">
                <a:srgbClr val="67081D"/>
              </a:gs>
              <a:gs pos="0">
                <a:srgbClr val="67081D"/>
              </a:gs>
              <a:gs pos="85000">
                <a:srgbClr val="7F132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 rot="10800000">
            <a:off x="202301" y="6388451"/>
            <a:ext cx="9500048" cy="93957"/>
          </a:xfrm>
          <a:prstGeom prst="rect">
            <a:avLst/>
          </a:prstGeom>
          <a:gradFill>
            <a:gsLst>
              <a:gs pos="78000">
                <a:srgbClr val="5DAEC9"/>
              </a:gs>
              <a:gs pos="2000">
                <a:srgbClr val="198796"/>
              </a:gs>
              <a:gs pos="100000">
                <a:srgbClr val="6AB7D6"/>
              </a:gs>
              <a:gs pos="53000">
                <a:srgbClr val="479BB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160909" y="6042846"/>
            <a:ext cx="1994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8D1623"/>
                </a:solidFill>
              </a:rPr>
              <a:t>Our Lady’s Catholic High School</a:t>
            </a:r>
          </a:p>
        </p:txBody>
      </p:sp>
      <p:pic>
        <p:nvPicPr>
          <p:cNvPr id="13" name="Picture 12" descr="C:\Users\mhe\AppData\Local\Microsoft\Windows\INetCache\Content.Word\bannerlogo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20" y="6016427"/>
            <a:ext cx="256903" cy="2616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E4A4D3-D3C7-47BF-961C-1F3716C2E451}"/>
              </a:ext>
            </a:extLst>
          </p:cNvPr>
          <p:cNvSpPr txBox="1"/>
          <p:nvPr/>
        </p:nvSpPr>
        <p:spPr>
          <a:xfrm>
            <a:off x="558723" y="1574800"/>
            <a:ext cx="8724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Catholic children having a brother or sister already in attendance at the school in the September of the year of admission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Catholic children who attend other Catholic primary schools </a:t>
            </a:r>
          </a:p>
          <a:p>
            <a:pPr lvl="0" algn="just"/>
            <a:endParaRPr lang="en-GB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Non-Catholic children having a brother or sister already in attendance at the school in the September of the year of admission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Non-Catholic children who attend an associated primary school – see list above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Other Catholic children – must show evidence of a Baptismal Certificate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Children of members of staff who have been employed at the school for at least 2 years and skills shortage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Children of other faiths who show written evidence of commitment to that faith – please provide Faith Reference from faith leader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All other children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5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264"/>
    </mc:Choice>
    <mc:Fallback>
      <p:transition spd="slow" advTm="66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 descr="Image result for maroon rgb"/>
          <p:cNvSpPr>
            <a:spLocks noChangeAspect="1" noChangeArrowheads="1"/>
          </p:cNvSpPr>
          <p:nvPr/>
        </p:nvSpPr>
        <p:spPr bwMode="auto">
          <a:xfrm>
            <a:off x="63500" y="-13652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 rot="10800000">
            <a:off x="63500" y="457165"/>
            <a:ext cx="9638848" cy="744613"/>
          </a:xfrm>
          <a:prstGeom prst="rect">
            <a:avLst/>
          </a:prstGeom>
          <a:gradFill>
            <a:gsLst>
              <a:gs pos="78000">
                <a:srgbClr val="5DAEC9"/>
              </a:gs>
              <a:gs pos="2000">
                <a:srgbClr val="198796"/>
              </a:gs>
              <a:gs pos="100000">
                <a:srgbClr val="6AB7D6"/>
              </a:gs>
              <a:gs pos="53000">
                <a:srgbClr val="479BB1"/>
              </a:gs>
            </a:gsLst>
            <a:lin ang="10800000" scaled="1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98408" y="408376"/>
            <a:ext cx="940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Our Lady’s Catholic High School</a:t>
            </a:r>
          </a:p>
        </p:txBody>
      </p:sp>
      <p:pic>
        <p:nvPicPr>
          <p:cNvPr id="6" name="Picture 5" descr="C:\Users\mhe\AppData\Local\Microsoft\Windows\INetCache\Content.Word\bannerlogo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65" y="331773"/>
            <a:ext cx="855211" cy="98420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02301" y="6482408"/>
            <a:ext cx="9500049" cy="196484"/>
          </a:xfrm>
          <a:prstGeom prst="rect">
            <a:avLst/>
          </a:prstGeom>
          <a:gradFill flip="none" rotWithShape="1">
            <a:gsLst>
              <a:gs pos="23000">
                <a:srgbClr val="831322"/>
              </a:gs>
              <a:gs pos="53000">
                <a:srgbClr val="BC1F26"/>
              </a:gs>
              <a:gs pos="100000">
                <a:srgbClr val="67081D"/>
              </a:gs>
              <a:gs pos="0">
                <a:srgbClr val="67081D"/>
              </a:gs>
              <a:gs pos="85000">
                <a:srgbClr val="7F132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 rot="10800000">
            <a:off x="202301" y="6388451"/>
            <a:ext cx="9500048" cy="93957"/>
          </a:xfrm>
          <a:prstGeom prst="rect">
            <a:avLst/>
          </a:prstGeom>
          <a:gradFill>
            <a:gsLst>
              <a:gs pos="78000">
                <a:srgbClr val="5DAEC9"/>
              </a:gs>
              <a:gs pos="2000">
                <a:srgbClr val="198796"/>
              </a:gs>
              <a:gs pos="100000">
                <a:srgbClr val="6AB7D6"/>
              </a:gs>
              <a:gs pos="53000">
                <a:srgbClr val="479BB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160909" y="6042846"/>
            <a:ext cx="1994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8D1623"/>
                </a:solidFill>
              </a:rPr>
              <a:t>Our Lady’s Catholic High School</a:t>
            </a:r>
          </a:p>
        </p:txBody>
      </p:sp>
      <p:pic>
        <p:nvPicPr>
          <p:cNvPr id="13" name="Picture 12" descr="C:\Users\mhe\AppData\Local\Microsoft\Windows\INetCache\Content.Word\bannerlogo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20" y="6016427"/>
            <a:ext cx="256903" cy="2616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E21CAF-AA20-4FA1-A520-F5CBC57DEC43}"/>
              </a:ext>
            </a:extLst>
          </p:cNvPr>
          <p:cNvSpPr txBox="1"/>
          <p:nvPr/>
        </p:nvSpPr>
        <p:spPr>
          <a:xfrm>
            <a:off x="1752599" y="2901950"/>
            <a:ext cx="661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Category has been the cut-off point historically?</a:t>
            </a:r>
            <a:endParaRPr lang="en-GB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3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119"/>
    </mc:Choice>
    <mc:Fallback>
      <p:transition spd="slow" advTm="37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 descr="Image result for maroon rgb"/>
          <p:cNvSpPr>
            <a:spLocks noChangeAspect="1" noChangeArrowheads="1"/>
          </p:cNvSpPr>
          <p:nvPr/>
        </p:nvSpPr>
        <p:spPr bwMode="auto">
          <a:xfrm>
            <a:off x="63500" y="-13652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 rot="10800000">
            <a:off x="63500" y="457165"/>
            <a:ext cx="9638848" cy="744613"/>
          </a:xfrm>
          <a:prstGeom prst="rect">
            <a:avLst/>
          </a:prstGeom>
          <a:gradFill>
            <a:gsLst>
              <a:gs pos="78000">
                <a:srgbClr val="5DAEC9"/>
              </a:gs>
              <a:gs pos="2000">
                <a:srgbClr val="198796"/>
              </a:gs>
              <a:gs pos="100000">
                <a:srgbClr val="6AB7D6"/>
              </a:gs>
              <a:gs pos="53000">
                <a:srgbClr val="479BB1"/>
              </a:gs>
            </a:gsLst>
            <a:lin ang="10800000" scaled="1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98408" y="408376"/>
            <a:ext cx="940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Our Lady’s Catholic High School</a:t>
            </a:r>
          </a:p>
        </p:txBody>
      </p:sp>
      <p:pic>
        <p:nvPicPr>
          <p:cNvPr id="6" name="Picture 5" descr="C:\Users\mhe\AppData\Local\Microsoft\Windows\INetCache\Content.Word\bannerlogo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65" y="331773"/>
            <a:ext cx="855211" cy="98420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02301" y="6482408"/>
            <a:ext cx="9500049" cy="196484"/>
          </a:xfrm>
          <a:prstGeom prst="rect">
            <a:avLst/>
          </a:prstGeom>
          <a:gradFill flip="none" rotWithShape="1">
            <a:gsLst>
              <a:gs pos="23000">
                <a:srgbClr val="831322"/>
              </a:gs>
              <a:gs pos="53000">
                <a:srgbClr val="BC1F26"/>
              </a:gs>
              <a:gs pos="100000">
                <a:srgbClr val="67081D"/>
              </a:gs>
              <a:gs pos="0">
                <a:srgbClr val="67081D"/>
              </a:gs>
              <a:gs pos="85000">
                <a:srgbClr val="7F132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 rot="10800000">
            <a:off x="202301" y="6388451"/>
            <a:ext cx="9500048" cy="93957"/>
          </a:xfrm>
          <a:prstGeom prst="rect">
            <a:avLst/>
          </a:prstGeom>
          <a:gradFill>
            <a:gsLst>
              <a:gs pos="78000">
                <a:srgbClr val="5DAEC9"/>
              </a:gs>
              <a:gs pos="2000">
                <a:srgbClr val="198796"/>
              </a:gs>
              <a:gs pos="100000">
                <a:srgbClr val="6AB7D6"/>
              </a:gs>
              <a:gs pos="53000">
                <a:srgbClr val="479BB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160909" y="6042846"/>
            <a:ext cx="1994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8D1623"/>
                </a:solidFill>
              </a:rPr>
              <a:t>Our Lady’s Catholic High School</a:t>
            </a:r>
          </a:p>
        </p:txBody>
      </p:sp>
      <p:pic>
        <p:nvPicPr>
          <p:cNvPr id="13" name="Picture 12" descr="C:\Users\mhe\AppData\Local\Microsoft\Windows\INetCache\Content.Word\bannerlogo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20" y="6016427"/>
            <a:ext cx="256903" cy="2616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2EC537-5659-457E-94F0-BD10F36ED4FB}"/>
              </a:ext>
            </a:extLst>
          </p:cNvPr>
          <p:cNvSpPr txBox="1"/>
          <p:nvPr/>
        </p:nvSpPr>
        <p:spPr>
          <a:xfrm>
            <a:off x="1238675" y="1971252"/>
            <a:ext cx="8133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any further questions please complete the online form below this video to book a telephone appointment with Mrs Bilsborrow who oversees admissions at our School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4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72"/>
    </mc:Choice>
    <mc:Fallback>
      <p:transition spd="slow" advTm="22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 descr="Image result for maroon rgb"/>
          <p:cNvSpPr>
            <a:spLocks noChangeAspect="1" noChangeArrowheads="1"/>
          </p:cNvSpPr>
          <p:nvPr/>
        </p:nvSpPr>
        <p:spPr bwMode="auto">
          <a:xfrm>
            <a:off x="63500" y="-13652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 rot="10800000">
            <a:off x="63500" y="457165"/>
            <a:ext cx="9638848" cy="744613"/>
          </a:xfrm>
          <a:prstGeom prst="rect">
            <a:avLst/>
          </a:prstGeom>
          <a:gradFill>
            <a:gsLst>
              <a:gs pos="78000">
                <a:srgbClr val="5DAEC9"/>
              </a:gs>
              <a:gs pos="2000">
                <a:srgbClr val="198796"/>
              </a:gs>
              <a:gs pos="100000">
                <a:srgbClr val="6AB7D6"/>
              </a:gs>
              <a:gs pos="53000">
                <a:srgbClr val="479BB1"/>
              </a:gs>
            </a:gsLst>
            <a:lin ang="10800000" scaled="1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98408" y="408376"/>
            <a:ext cx="940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Our Lady’s Catholic High School</a:t>
            </a:r>
          </a:p>
        </p:txBody>
      </p:sp>
      <p:pic>
        <p:nvPicPr>
          <p:cNvPr id="6" name="Picture 5" descr="C:\Users\mhe\AppData\Local\Microsoft\Windows\INetCache\Content.Word\bannerlogo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65" y="331773"/>
            <a:ext cx="855211" cy="98420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02301" y="6482408"/>
            <a:ext cx="9500049" cy="196484"/>
          </a:xfrm>
          <a:prstGeom prst="rect">
            <a:avLst/>
          </a:prstGeom>
          <a:gradFill flip="none" rotWithShape="1">
            <a:gsLst>
              <a:gs pos="23000">
                <a:srgbClr val="831322"/>
              </a:gs>
              <a:gs pos="53000">
                <a:srgbClr val="BC1F26"/>
              </a:gs>
              <a:gs pos="100000">
                <a:srgbClr val="67081D"/>
              </a:gs>
              <a:gs pos="0">
                <a:srgbClr val="67081D"/>
              </a:gs>
              <a:gs pos="85000">
                <a:srgbClr val="7F132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 rot="10800000">
            <a:off x="202301" y="6388451"/>
            <a:ext cx="9500048" cy="93957"/>
          </a:xfrm>
          <a:prstGeom prst="rect">
            <a:avLst/>
          </a:prstGeom>
          <a:gradFill>
            <a:gsLst>
              <a:gs pos="78000">
                <a:srgbClr val="5DAEC9"/>
              </a:gs>
              <a:gs pos="2000">
                <a:srgbClr val="198796"/>
              </a:gs>
              <a:gs pos="100000">
                <a:srgbClr val="6AB7D6"/>
              </a:gs>
              <a:gs pos="53000">
                <a:srgbClr val="479BB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160909" y="6042846"/>
            <a:ext cx="1994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8D1623"/>
                </a:solidFill>
              </a:rPr>
              <a:t>Our Lady’s Catholic High School</a:t>
            </a:r>
          </a:p>
        </p:txBody>
      </p:sp>
      <p:pic>
        <p:nvPicPr>
          <p:cNvPr id="13" name="Picture 12" descr="C:\Users\mhe\AppData\Local\Microsoft\Windows\INetCache\Content.Word\bannerlogo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20" y="6016427"/>
            <a:ext cx="256903" cy="2616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E21CAF-AA20-4FA1-A520-F5CBC57DEC43}"/>
              </a:ext>
            </a:extLst>
          </p:cNvPr>
          <p:cNvSpPr txBox="1"/>
          <p:nvPr/>
        </p:nvSpPr>
        <p:spPr>
          <a:xfrm>
            <a:off x="1752599" y="2901950"/>
            <a:ext cx="661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2670</TotalTime>
  <Words>292</Words>
  <Application>Microsoft Office PowerPoint</Application>
  <PresentationFormat>A4 Paper (210x297 mm)</PresentationFormat>
  <Paragraphs>51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Hefferan</dc:creator>
  <cp:lastModifiedBy>R Charnock</cp:lastModifiedBy>
  <cp:revision>31</cp:revision>
  <cp:lastPrinted>2019-09-13T07:22:22Z</cp:lastPrinted>
  <dcterms:created xsi:type="dcterms:W3CDTF">2019-05-24T11:05:30Z</dcterms:created>
  <dcterms:modified xsi:type="dcterms:W3CDTF">2020-09-30T07:41:36Z</dcterms:modified>
</cp:coreProperties>
</file>